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75" r:id="rId12"/>
    <p:sldId id="279" r:id="rId13"/>
    <p:sldId id="280" r:id="rId14"/>
    <p:sldId id="281" r:id="rId15"/>
    <p:sldId id="282" r:id="rId16"/>
    <p:sldId id="283" r:id="rId17"/>
    <p:sldId id="284" r:id="rId18"/>
    <p:sldId id="267" r:id="rId19"/>
    <p:sldId id="268" r:id="rId20"/>
    <p:sldId id="269" r:id="rId21"/>
    <p:sldId id="270" r:id="rId22"/>
    <p:sldId id="273" r:id="rId23"/>
    <p:sldId id="271" r:id="rId24"/>
    <p:sldId id="272" r:id="rId25"/>
    <p:sldId id="276" r:id="rId26"/>
    <p:sldId id="277" r:id="rId27"/>
    <p:sldId id="278" r:id="rId28"/>
    <p:sldId id="274" r:id="rId29"/>
    <p:sldId id="28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89"/>
    <p:restoredTop sz="96327"/>
  </p:normalViewPr>
  <p:slideViewPr>
    <p:cSldViewPr snapToGrid="0">
      <p:cViewPr>
        <p:scale>
          <a:sx n="140" d="100"/>
          <a:sy n="140" d="100"/>
        </p:scale>
        <p:origin x="144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hyperlink" Target="https://developer.mozilla.org/en-US/docs/Learn/Getting_started_with_the_web/The_web_and_web_standards" TargetMode="Externa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developer.mozilla.org/en-US/docs/Learn/Getting_started_with_the_web/The_web_and_web_standards" TargetMode="External"/><Relationship Id="rId7" Type="http://schemas.openxmlformats.org/officeDocument/2006/relationships/image" Target="../media/image7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E4A31F-55BD-4772-AD4B-9CB3817CB4A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4FA41F7-B767-45F3-9D5C-86DBBFD8B1CF}">
      <dgm:prSet/>
      <dgm:spPr/>
      <dgm:t>
        <a:bodyPr/>
        <a:lstStyle/>
        <a:p>
          <a:r>
            <a:rPr lang="en-IE">
              <a:hlinkClick xmlns:r="http://schemas.openxmlformats.org/officeDocument/2006/relationships" r:id="rId1"/>
            </a:rPr>
            <a:t>Web standards </a:t>
          </a:r>
          <a:r>
            <a:rPr lang="en-IE"/>
            <a:t>are the technologies we use to build websites. </a:t>
          </a:r>
          <a:endParaRPr lang="en-US"/>
        </a:p>
      </dgm:t>
    </dgm:pt>
    <dgm:pt modelId="{0E60AEA6-0D00-4E19-AE09-DA7100D0A767}" type="parTrans" cxnId="{F82D51F8-38E3-4BA6-AC26-D1F92915E141}">
      <dgm:prSet/>
      <dgm:spPr/>
      <dgm:t>
        <a:bodyPr/>
        <a:lstStyle/>
        <a:p>
          <a:endParaRPr lang="en-US"/>
        </a:p>
      </dgm:t>
    </dgm:pt>
    <dgm:pt modelId="{2E873DE8-B0C5-4C74-B495-4DB455BB9395}" type="sibTrans" cxnId="{F82D51F8-38E3-4BA6-AC26-D1F92915E141}">
      <dgm:prSet/>
      <dgm:spPr/>
      <dgm:t>
        <a:bodyPr/>
        <a:lstStyle/>
        <a:p>
          <a:endParaRPr lang="en-US"/>
        </a:p>
      </dgm:t>
    </dgm:pt>
    <dgm:pt modelId="{65C5EB4C-A680-4B75-98FF-C82948A009C7}">
      <dgm:prSet/>
      <dgm:spPr/>
      <dgm:t>
        <a:bodyPr/>
        <a:lstStyle/>
        <a:p>
          <a:r>
            <a:rPr lang="en-IE"/>
            <a:t>These standards exist as long technical documents called specifications</a:t>
          </a:r>
          <a:endParaRPr lang="en-US"/>
        </a:p>
      </dgm:t>
    </dgm:pt>
    <dgm:pt modelId="{D36081E5-7B21-4619-9C2E-BE35E3A152F8}" type="parTrans" cxnId="{377103F8-0DCA-4CFF-8EBF-2202EFDD9534}">
      <dgm:prSet/>
      <dgm:spPr/>
      <dgm:t>
        <a:bodyPr/>
        <a:lstStyle/>
        <a:p>
          <a:endParaRPr lang="en-US"/>
        </a:p>
      </dgm:t>
    </dgm:pt>
    <dgm:pt modelId="{940F63FD-0633-46DE-ADA3-C9581C15F924}" type="sibTrans" cxnId="{377103F8-0DCA-4CFF-8EBF-2202EFDD9534}">
      <dgm:prSet/>
      <dgm:spPr/>
      <dgm:t>
        <a:bodyPr/>
        <a:lstStyle/>
        <a:p>
          <a:endParaRPr lang="en-US"/>
        </a:p>
      </dgm:t>
    </dgm:pt>
    <dgm:pt modelId="{104EF717-B0E4-4AF2-9181-FA2C3796B940}">
      <dgm:prSet/>
      <dgm:spPr/>
      <dgm:t>
        <a:bodyPr/>
        <a:lstStyle/>
        <a:p>
          <a:r>
            <a:rPr lang="en-IE"/>
            <a:t>Specificatons detail exactly how the technology should work. </a:t>
          </a:r>
          <a:endParaRPr lang="en-US"/>
        </a:p>
      </dgm:t>
    </dgm:pt>
    <dgm:pt modelId="{78847218-D849-43C8-BEAB-BBED4E35934E}" type="parTrans" cxnId="{6B53A405-50C9-45C9-81D1-CD87803FC6CD}">
      <dgm:prSet/>
      <dgm:spPr/>
      <dgm:t>
        <a:bodyPr/>
        <a:lstStyle/>
        <a:p>
          <a:endParaRPr lang="en-US"/>
        </a:p>
      </dgm:t>
    </dgm:pt>
    <dgm:pt modelId="{A00B5030-53B0-4EB7-8E6D-1FCA7AA5CE20}" type="sibTrans" cxnId="{6B53A405-50C9-45C9-81D1-CD87803FC6CD}">
      <dgm:prSet/>
      <dgm:spPr/>
      <dgm:t>
        <a:bodyPr/>
        <a:lstStyle/>
        <a:p>
          <a:endParaRPr lang="en-US"/>
        </a:p>
      </dgm:t>
    </dgm:pt>
    <dgm:pt modelId="{0C8D9A74-A46F-4A2A-ACA7-ECE6C844E845}">
      <dgm:prSet/>
      <dgm:spPr/>
      <dgm:t>
        <a:bodyPr/>
        <a:lstStyle/>
        <a:p>
          <a:r>
            <a:rPr lang="en-IE"/>
            <a:t>These documents are not very useful for learning how to use the technologies they describe </a:t>
          </a:r>
          <a:endParaRPr lang="en-US"/>
        </a:p>
      </dgm:t>
    </dgm:pt>
    <dgm:pt modelId="{AF43AE12-7F3C-478C-93EC-A821D8AE0100}" type="parTrans" cxnId="{1EB3DB8C-EC92-49C6-A1A1-7E5EBED5618D}">
      <dgm:prSet/>
      <dgm:spPr/>
      <dgm:t>
        <a:bodyPr/>
        <a:lstStyle/>
        <a:p>
          <a:endParaRPr lang="en-US"/>
        </a:p>
      </dgm:t>
    </dgm:pt>
    <dgm:pt modelId="{633E6BC2-A0DC-4DEC-8A8D-839ED41D87B8}" type="sibTrans" cxnId="{1EB3DB8C-EC92-49C6-A1A1-7E5EBED5618D}">
      <dgm:prSet/>
      <dgm:spPr/>
      <dgm:t>
        <a:bodyPr/>
        <a:lstStyle/>
        <a:p>
          <a:endParaRPr lang="en-US"/>
        </a:p>
      </dgm:t>
    </dgm:pt>
    <dgm:pt modelId="{8116B40C-6307-445F-B122-CA6B112AB220}">
      <dgm:prSet/>
      <dgm:spPr/>
      <dgm:t>
        <a:bodyPr/>
        <a:lstStyle/>
        <a:p>
          <a:r>
            <a:rPr lang="en-IE"/>
            <a:t>This is why we have sites like MDN Web Docs </a:t>
          </a:r>
          <a:endParaRPr lang="en-US"/>
        </a:p>
      </dgm:t>
    </dgm:pt>
    <dgm:pt modelId="{6DFEF9B8-4FE6-46B7-BAA5-86FB28F626F7}" type="parTrans" cxnId="{EAB777ED-9E6F-425B-9711-C75F49B7D5C1}">
      <dgm:prSet/>
      <dgm:spPr/>
      <dgm:t>
        <a:bodyPr/>
        <a:lstStyle/>
        <a:p>
          <a:endParaRPr lang="en-US"/>
        </a:p>
      </dgm:t>
    </dgm:pt>
    <dgm:pt modelId="{89408417-FDE4-420B-AD34-289E0F37EE36}" type="sibTrans" cxnId="{EAB777ED-9E6F-425B-9711-C75F49B7D5C1}">
      <dgm:prSet/>
      <dgm:spPr/>
      <dgm:t>
        <a:bodyPr/>
        <a:lstStyle/>
        <a:p>
          <a:endParaRPr lang="en-US"/>
        </a:p>
      </dgm:t>
    </dgm:pt>
    <dgm:pt modelId="{00D1448F-01C7-4E0F-9533-C5F8CC8AAA39}">
      <dgm:prSet/>
      <dgm:spPr/>
      <dgm:t>
        <a:bodyPr/>
        <a:lstStyle/>
        <a:p>
          <a:r>
            <a:rPr lang="en-IE"/>
            <a:t>They are intended to be used by software engineers to implement these technologies (usually in web browsers).</a:t>
          </a:r>
          <a:endParaRPr lang="en-US"/>
        </a:p>
      </dgm:t>
    </dgm:pt>
    <dgm:pt modelId="{74B8625D-5532-4F02-8623-2C431C96FFC8}" type="parTrans" cxnId="{AB7830BE-FBC8-4F3E-891E-B78A5B1BCAA0}">
      <dgm:prSet/>
      <dgm:spPr/>
      <dgm:t>
        <a:bodyPr/>
        <a:lstStyle/>
        <a:p>
          <a:endParaRPr lang="en-US"/>
        </a:p>
      </dgm:t>
    </dgm:pt>
    <dgm:pt modelId="{4DA36AF4-28DA-4943-928A-97A35A8BDA10}" type="sibTrans" cxnId="{AB7830BE-FBC8-4F3E-891E-B78A5B1BCAA0}">
      <dgm:prSet/>
      <dgm:spPr/>
      <dgm:t>
        <a:bodyPr/>
        <a:lstStyle/>
        <a:p>
          <a:endParaRPr lang="en-US"/>
        </a:p>
      </dgm:t>
    </dgm:pt>
    <dgm:pt modelId="{B6564101-F6F9-4558-9CF1-8B16B40E95C8}" type="pres">
      <dgm:prSet presAssocID="{9FE4A31F-55BD-4772-AD4B-9CB3817CB4AD}" presName="root" presStyleCnt="0">
        <dgm:presLayoutVars>
          <dgm:dir/>
          <dgm:resizeHandles val="exact"/>
        </dgm:presLayoutVars>
      </dgm:prSet>
      <dgm:spPr/>
    </dgm:pt>
    <dgm:pt modelId="{19685A10-13A8-4ADC-BEEB-237B594C7EC8}" type="pres">
      <dgm:prSet presAssocID="{74FA41F7-B767-45F3-9D5C-86DBBFD8B1CF}" presName="compNode" presStyleCnt="0"/>
      <dgm:spPr/>
    </dgm:pt>
    <dgm:pt modelId="{2DD108C2-137F-4096-9A9B-F9D8DEE15779}" type="pres">
      <dgm:prSet presAssocID="{74FA41F7-B767-45F3-9D5C-86DBBFD8B1CF}" presName="bgRect" presStyleLbl="bgShp" presStyleIdx="0" presStyleCnt="5"/>
      <dgm:spPr/>
    </dgm:pt>
    <dgm:pt modelId="{BA45C199-ED9A-4682-A075-5E4FC9A40C4B}" type="pres">
      <dgm:prSet presAssocID="{74FA41F7-B767-45F3-9D5C-86DBBFD8B1CF}" presName="iconRect" presStyleLbl="node1" presStyleIdx="0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1C97C3D7-F14C-420A-B28C-BEE43C68F7D3}" type="pres">
      <dgm:prSet presAssocID="{74FA41F7-B767-45F3-9D5C-86DBBFD8B1CF}" presName="spaceRect" presStyleCnt="0"/>
      <dgm:spPr/>
    </dgm:pt>
    <dgm:pt modelId="{CC228C7E-C9A0-49D1-A756-9DAE90C70B90}" type="pres">
      <dgm:prSet presAssocID="{74FA41F7-B767-45F3-9D5C-86DBBFD8B1CF}" presName="parTx" presStyleLbl="revTx" presStyleIdx="0" presStyleCnt="6">
        <dgm:presLayoutVars>
          <dgm:chMax val="0"/>
          <dgm:chPref val="0"/>
        </dgm:presLayoutVars>
      </dgm:prSet>
      <dgm:spPr/>
    </dgm:pt>
    <dgm:pt modelId="{E76BFA13-6A83-4CF1-9BB1-05A32A26B154}" type="pres">
      <dgm:prSet presAssocID="{2E873DE8-B0C5-4C74-B495-4DB455BB9395}" presName="sibTrans" presStyleCnt="0"/>
      <dgm:spPr/>
    </dgm:pt>
    <dgm:pt modelId="{F9FBC129-9A56-487F-8659-2E7205F9B7A9}" type="pres">
      <dgm:prSet presAssocID="{65C5EB4C-A680-4B75-98FF-C82948A009C7}" presName="compNode" presStyleCnt="0"/>
      <dgm:spPr/>
    </dgm:pt>
    <dgm:pt modelId="{6E0B763B-950C-42F7-A30E-FA8330B8BB96}" type="pres">
      <dgm:prSet presAssocID="{65C5EB4C-A680-4B75-98FF-C82948A009C7}" presName="bgRect" presStyleLbl="bgShp" presStyleIdx="1" presStyleCnt="5"/>
      <dgm:spPr/>
    </dgm:pt>
    <dgm:pt modelId="{3FA30C9C-D081-4AD6-80D3-8CD0C6B06A53}" type="pres">
      <dgm:prSet presAssocID="{65C5EB4C-A680-4B75-98FF-C82948A009C7}" presName="iconRect" presStyleLbl="node1" presStyleIdx="1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0B8CA046-CDC6-4656-8231-74547E1BA5E0}" type="pres">
      <dgm:prSet presAssocID="{65C5EB4C-A680-4B75-98FF-C82948A009C7}" presName="spaceRect" presStyleCnt="0"/>
      <dgm:spPr/>
    </dgm:pt>
    <dgm:pt modelId="{2D7D514C-D329-4C85-A28C-2F232085C6FE}" type="pres">
      <dgm:prSet presAssocID="{65C5EB4C-A680-4B75-98FF-C82948A009C7}" presName="parTx" presStyleLbl="revTx" presStyleIdx="1" presStyleCnt="6">
        <dgm:presLayoutVars>
          <dgm:chMax val="0"/>
          <dgm:chPref val="0"/>
        </dgm:presLayoutVars>
      </dgm:prSet>
      <dgm:spPr/>
    </dgm:pt>
    <dgm:pt modelId="{F4A4D24D-4D9D-44DD-8113-3C8E4F5EE222}" type="pres">
      <dgm:prSet presAssocID="{940F63FD-0633-46DE-ADA3-C9581C15F924}" presName="sibTrans" presStyleCnt="0"/>
      <dgm:spPr/>
    </dgm:pt>
    <dgm:pt modelId="{172897E6-40ED-46C1-BBC5-75B9A7855B97}" type="pres">
      <dgm:prSet presAssocID="{104EF717-B0E4-4AF2-9181-FA2C3796B940}" presName="compNode" presStyleCnt="0"/>
      <dgm:spPr/>
    </dgm:pt>
    <dgm:pt modelId="{3EDB5FF1-C227-4C84-90D0-A9A6C9E5216B}" type="pres">
      <dgm:prSet presAssocID="{104EF717-B0E4-4AF2-9181-FA2C3796B940}" presName="bgRect" presStyleLbl="bgShp" presStyleIdx="2" presStyleCnt="5"/>
      <dgm:spPr/>
    </dgm:pt>
    <dgm:pt modelId="{18DC6875-395D-47AF-8BF7-A6075BE8BF65}" type="pres">
      <dgm:prSet presAssocID="{104EF717-B0E4-4AF2-9181-FA2C3796B940}" presName="iconRect" presStyleLbl="node1" presStyleIdx="2" presStyleCnt="5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C29E12A5-4074-492F-99DF-70895415AB9F}" type="pres">
      <dgm:prSet presAssocID="{104EF717-B0E4-4AF2-9181-FA2C3796B940}" presName="spaceRect" presStyleCnt="0"/>
      <dgm:spPr/>
    </dgm:pt>
    <dgm:pt modelId="{DF1F223D-F0E9-4813-8552-4DDC9F49A0BD}" type="pres">
      <dgm:prSet presAssocID="{104EF717-B0E4-4AF2-9181-FA2C3796B940}" presName="parTx" presStyleLbl="revTx" presStyleIdx="2" presStyleCnt="6">
        <dgm:presLayoutVars>
          <dgm:chMax val="0"/>
          <dgm:chPref val="0"/>
        </dgm:presLayoutVars>
      </dgm:prSet>
      <dgm:spPr/>
    </dgm:pt>
    <dgm:pt modelId="{D16AF194-FAB3-4B27-940F-6F3AB3F46982}" type="pres">
      <dgm:prSet presAssocID="{A00B5030-53B0-4EB7-8E6D-1FCA7AA5CE20}" presName="sibTrans" presStyleCnt="0"/>
      <dgm:spPr/>
    </dgm:pt>
    <dgm:pt modelId="{E377E58D-FC0E-4E1C-94BD-A7E4FBBE2367}" type="pres">
      <dgm:prSet presAssocID="{0C8D9A74-A46F-4A2A-ACA7-ECE6C844E845}" presName="compNode" presStyleCnt="0"/>
      <dgm:spPr/>
    </dgm:pt>
    <dgm:pt modelId="{C749033A-5D47-4835-868C-6336EAFE996A}" type="pres">
      <dgm:prSet presAssocID="{0C8D9A74-A46F-4A2A-ACA7-ECE6C844E845}" presName="bgRect" presStyleLbl="bgShp" presStyleIdx="3" presStyleCnt="5"/>
      <dgm:spPr/>
    </dgm:pt>
    <dgm:pt modelId="{242818F5-EF8B-4E81-A3F4-1852F55EF50A}" type="pres">
      <dgm:prSet presAssocID="{0C8D9A74-A46F-4A2A-ACA7-ECE6C844E845}" presName="iconRect" presStyleLbl="node1" presStyleIdx="3" presStyleCnt="5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DAAA9EA4-C43F-442F-868C-A337CCA38C13}" type="pres">
      <dgm:prSet presAssocID="{0C8D9A74-A46F-4A2A-ACA7-ECE6C844E845}" presName="spaceRect" presStyleCnt="0"/>
      <dgm:spPr/>
    </dgm:pt>
    <dgm:pt modelId="{32864BB3-9611-499C-A34C-B06C87DD414F}" type="pres">
      <dgm:prSet presAssocID="{0C8D9A74-A46F-4A2A-ACA7-ECE6C844E845}" presName="parTx" presStyleLbl="revTx" presStyleIdx="3" presStyleCnt="6">
        <dgm:presLayoutVars>
          <dgm:chMax val="0"/>
          <dgm:chPref val="0"/>
        </dgm:presLayoutVars>
      </dgm:prSet>
      <dgm:spPr/>
    </dgm:pt>
    <dgm:pt modelId="{534D25C0-EEDC-4B02-A9FA-A3373703DD04}" type="pres">
      <dgm:prSet presAssocID="{0C8D9A74-A46F-4A2A-ACA7-ECE6C844E845}" presName="desTx" presStyleLbl="revTx" presStyleIdx="4" presStyleCnt="6">
        <dgm:presLayoutVars/>
      </dgm:prSet>
      <dgm:spPr/>
    </dgm:pt>
    <dgm:pt modelId="{B6D30546-4840-46F4-9ACC-47EEA3358730}" type="pres">
      <dgm:prSet presAssocID="{633E6BC2-A0DC-4DEC-8A8D-839ED41D87B8}" presName="sibTrans" presStyleCnt="0"/>
      <dgm:spPr/>
    </dgm:pt>
    <dgm:pt modelId="{5288F6BD-BFCC-415F-AB76-31900D6DA680}" type="pres">
      <dgm:prSet presAssocID="{00D1448F-01C7-4E0F-9533-C5F8CC8AAA39}" presName="compNode" presStyleCnt="0"/>
      <dgm:spPr/>
    </dgm:pt>
    <dgm:pt modelId="{CE1EA342-936E-4A78-890B-72E9C5D9FF46}" type="pres">
      <dgm:prSet presAssocID="{00D1448F-01C7-4E0F-9533-C5F8CC8AAA39}" presName="bgRect" presStyleLbl="bgShp" presStyleIdx="4" presStyleCnt="5"/>
      <dgm:spPr/>
    </dgm:pt>
    <dgm:pt modelId="{BF6771E5-9469-4281-9C07-50FAFA988CE5}" type="pres">
      <dgm:prSet presAssocID="{00D1448F-01C7-4E0F-9533-C5F8CC8AAA39}" presName="iconRect" presStyleLbl="node1" presStyleIdx="4" presStyleCnt="5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37762ECF-EC3F-47FE-89F4-CB7E523FB990}" type="pres">
      <dgm:prSet presAssocID="{00D1448F-01C7-4E0F-9533-C5F8CC8AAA39}" presName="spaceRect" presStyleCnt="0"/>
      <dgm:spPr/>
    </dgm:pt>
    <dgm:pt modelId="{A3B24566-9BB2-411D-A69E-4CA4D498449C}" type="pres">
      <dgm:prSet presAssocID="{00D1448F-01C7-4E0F-9533-C5F8CC8AAA39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6B53A405-50C9-45C9-81D1-CD87803FC6CD}" srcId="{9FE4A31F-55BD-4772-AD4B-9CB3817CB4AD}" destId="{104EF717-B0E4-4AF2-9181-FA2C3796B940}" srcOrd="2" destOrd="0" parTransId="{78847218-D849-43C8-BEAB-BBED4E35934E}" sibTransId="{A00B5030-53B0-4EB7-8E6D-1FCA7AA5CE20}"/>
    <dgm:cxn modelId="{4DF43C23-DACE-45DF-AB2C-BD2EE458317D}" type="presOf" srcId="{0C8D9A74-A46F-4A2A-ACA7-ECE6C844E845}" destId="{32864BB3-9611-499C-A34C-B06C87DD414F}" srcOrd="0" destOrd="0" presId="urn:microsoft.com/office/officeart/2018/2/layout/IconVerticalSolidList"/>
    <dgm:cxn modelId="{D1586623-71DB-45C1-BA95-2BD182206391}" type="presOf" srcId="{8116B40C-6307-445F-B122-CA6B112AB220}" destId="{534D25C0-EEDC-4B02-A9FA-A3373703DD04}" srcOrd="0" destOrd="0" presId="urn:microsoft.com/office/officeart/2018/2/layout/IconVerticalSolidList"/>
    <dgm:cxn modelId="{99A9D375-ABC0-4BEB-BFE7-BFDAEF23B056}" type="presOf" srcId="{74FA41F7-B767-45F3-9D5C-86DBBFD8B1CF}" destId="{CC228C7E-C9A0-49D1-A756-9DAE90C70B90}" srcOrd="0" destOrd="0" presId="urn:microsoft.com/office/officeart/2018/2/layout/IconVerticalSolidList"/>
    <dgm:cxn modelId="{1EB3DB8C-EC92-49C6-A1A1-7E5EBED5618D}" srcId="{9FE4A31F-55BD-4772-AD4B-9CB3817CB4AD}" destId="{0C8D9A74-A46F-4A2A-ACA7-ECE6C844E845}" srcOrd="3" destOrd="0" parTransId="{AF43AE12-7F3C-478C-93EC-A821D8AE0100}" sibTransId="{633E6BC2-A0DC-4DEC-8A8D-839ED41D87B8}"/>
    <dgm:cxn modelId="{BA623EB7-E44D-4D1F-8F80-C63220433A07}" type="presOf" srcId="{00D1448F-01C7-4E0F-9533-C5F8CC8AAA39}" destId="{A3B24566-9BB2-411D-A69E-4CA4D498449C}" srcOrd="0" destOrd="0" presId="urn:microsoft.com/office/officeart/2018/2/layout/IconVerticalSolidList"/>
    <dgm:cxn modelId="{90BD3BB8-D830-40F4-B988-C8F098275D41}" type="presOf" srcId="{9FE4A31F-55BD-4772-AD4B-9CB3817CB4AD}" destId="{B6564101-F6F9-4558-9CF1-8B16B40E95C8}" srcOrd="0" destOrd="0" presId="urn:microsoft.com/office/officeart/2018/2/layout/IconVerticalSolidList"/>
    <dgm:cxn modelId="{AB7830BE-FBC8-4F3E-891E-B78A5B1BCAA0}" srcId="{9FE4A31F-55BD-4772-AD4B-9CB3817CB4AD}" destId="{00D1448F-01C7-4E0F-9533-C5F8CC8AAA39}" srcOrd="4" destOrd="0" parTransId="{74B8625D-5532-4F02-8623-2C431C96FFC8}" sibTransId="{4DA36AF4-28DA-4943-928A-97A35A8BDA10}"/>
    <dgm:cxn modelId="{4547E2D7-8FED-4A6B-AC6C-BF43B0A55720}" type="presOf" srcId="{65C5EB4C-A680-4B75-98FF-C82948A009C7}" destId="{2D7D514C-D329-4C85-A28C-2F232085C6FE}" srcOrd="0" destOrd="0" presId="urn:microsoft.com/office/officeart/2018/2/layout/IconVerticalSolidList"/>
    <dgm:cxn modelId="{8DD4A3E9-FF0F-4782-A790-5BC48DFEE103}" type="presOf" srcId="{104EF717-B0E4-4AF2-9181-FA2C3796B940}" destId="{DF1F223D-F0E9-4813-8552-4DDC9F49A0BD}" srcOrd="0" destOrd="0" presId="urn:microsoft.com/office/officeart/2018/2/layout/IconVerticalSolidList"/>
    <dgm:cxn modelId="{EAB777ED-9E6F-425B-9711-C75F49B7D5C1}" srcId="{0C8D9A74-A46F-4A2A-ACA7-ECE6C844E845}" destId="{8116B40C-6307-445F-B122-CA6B112AB220}" srcOrd="0" destOrd="0" parTransId="{6DFEF9B8-4FE6-46B7-BAA5-86FB28F626F7}" sibTransId="{89408417-FDE4-420B-AD34-289E0F37EE36}"/>
    <dgm:cxn modelId="{377103F8-0DCA-4CFF-8EBF-2202EFDD9534}" srcId="{9FE4A31F-55BD-4772-AD4B-9CB3817CB4AD}" destId="{65C5EB4C-A680-4B75-98FF-C82948A009C7}" srcOrd="1" destOrd="0" parTransId="{D36081E5-7B21-4619-9C2E-BE35E3A152F8}" sibTransId="{940F63FD-0633-46DE-ADA3-C9581C15F924}"/>
    <dgm:cxn modelId="{F82D51F8-38E3-4BA6-AC26-D1F92915E141}" srcId="{9FE4A31F-55BD-4772-AD4B-9CB3817CB4AD}" destId="{74FA41F7-B767-45F3-9D5C-86DBBFD8B1CF}" srcOrd="0" destOrd="0" parTransId="{0E60AEA6-0D00-4E19-AE09-DA7100D0A767}" sibTransId="{2E873DE8-B0C5-4C74-B495-4DB455BB9395}"/>
    <dgm:cxn modelId="{2F9F9D7A-2F46-481D-BC34-9AC00923DAB9}" type="presParOf" srcId="{B6564101-F6F9-4558-9CF1-8B16B40E95C8}" destId="{19685A10-13A8-4ADC-BEEB-237B594C7EC8}" srcOrd="0" destOrd="0" presId="urn:microsoft.com/office/officeart/2018/2/layout/IconVerticalSolidList"/>
    <dgm:cxn modelId="{406294EE-E5CA-465D-B3DB-CECF9210629C}" type="presParOf" srcId="{19685A10-13A8-4ADC-BEEB-237B594C7EC8}" destId="{2DD108C2-137F-4096-9A9B-F9D8DEE15779}" srcOrd="0" destOrd="0" presId="urn:microsoft.com/office/officeart/2018/2/layout/IconVerticalSolidList"/>
    <dgm:cxn modelId="{F04F076C-565E-4036-8CC7-117C61F820EE}" type="presParOf" srcId="{19685A10-13A8-4ADC-BEEB-237B594C7EC8}" destId="{BA45C199-ED9A-4682-A075-5E4FC9A40C4B}" srcOrd="1" destOrd="0" presId="urn:microsoft.com/office/officeart/2018/2/layout/IconVerticalSolidList"/>
    <dgm:cxn modelId="{5251DF3B-CFF4-476B-BA2A-F556F57A51E5}" type="presParOf" srcId="{19685A10-13A8-4ADC-BEEB-237B594C7EC8}" destId="{1C97C3D7-F14C-420A-B28C-BEE43C68F7D3}" srcOrd="2" destOrd="0" presId="urn:microsoft.com/office/officeart/2018/2/layout/IconVerticalSolidList"/>
    <dgm:cxn modelId="{6570C64F-9CD1-420E-ABE5-B75F7C1844E4}" type="presParOf" srcId="{19685A10-13A8-4ADC-BEEB-237B594C7EC8}" destId="{CC228C7E-C9A0-49D1-A756-9DAE90C70B90}" srcOrd="3" destOrd="0" presId="urn:microsoft.com/office/officeart/2018/2/layout/IconVerticalSolidList"/>
    <dgm:cxn modelId="{3B99CB10-E8FE-4CE6-9A8D-D3C684089D33}" type="presParOf" srcId="{B6564101-F6F9-4558-9CF1-8B16B40E95C8}" destId="{E76BFA13-6A83-4CF1-9BB1-05A32A26B154}" srcOrd="1" destOrd="0" presId="urn:microsoft.com/office/officeart/2018/2/layout/IconVerticalSolidList"/>
    <dgm:cxn modelId="{D508C631-037E-428E-B3BA-43C3C7CE01F6}" type="presParOf" srcId="{B6564101-F6F9-4558-9CF1-8B16B40E95C8}" destId="{F9FBC129-9A56-487F-8659-2E7205F9B7A9}" srcOrd="2" destOrd="0" presId="urn:microsoft.com/office/officeart/2018/2/layout/IconVerticalSolidList"/>
    <dgm:cxn modelId="{EB9DAC20-234F-4498-B4C4-EB02B14663F0}" type="presParOf" srcId="{F9FBC129-9A56-487F-8659-2E7205F9B7A9}" destId="{6E0B763B-950C-42F7-A30E-FA8330B8BB96}" srcOrd="0" destOrd="0" presId="urn:microsoft.com/office/officeart/2018/2/layout/IconVerticalSolidList"/>
    <dgm:cxn modelId="{AC285CAC-F0F0-42C7-8D71-05B9874407E9}" type="presParOf" srcId="{F9FBC129-9A56-487F-8659-2E7205F9B7A9}" destId="{3FA30C9C-D081-4AD6-80D3-8CD0C6B06A53}" srcOrd="1" destOrd="0" presId="urn:microsoft.com/office/officeart/2018/2/layout/IconVerticalSolidList"/>
    <dgm:cxn modelId="{CAFD1C3C-F61A-4FD8-A6C9-03C39C2A2174}" type="presParOf" srcId="{F9FBC129-9A56-487F-8659-2E7205F9B7A9}" destId="{0B8CA046-CDC6-4656-8231-74547E1BA5E0}" srcOrd="2" destOrd="0" presId="urn:microsoft.com/office/officeart/2018/2/layout/IconVerticalSolidList"/>
    <dgm:cxn modelId="{057163E8-853E-4396-B903-6A1C1A8F3EC0}" type="presParOf" srcId="{F9FBC129-9A56-487F-8659-2E7205F9B7A9}" destId="{2D7D514C-D329-4C85-A28C-2F232085C6FE}" srcOrd="3" destOrd="0" presId="urn:microsoft.com/office/officeart/2018/2/layout/IconVerticalSolidList"/>
    <dgm:cxn modelId="{72C4B7B0-6EBA-457F-A9F7-3F2DA900416B}" type="presParOf" srcId="{B6564101-F6F9-4558-9CF1-8B16B40E95C8}" destId="{F4A4D24D-4D9D-44DD-8113-3C8E4F5EE222}" srcOrd="3" destOrd="0" presId="urn:microsoft.com/office/officeart/2018/2/layout/IconVerticalSolidList"/>
    <dgm:cxn modelId="{39353893-D030-4E20-81A0-399BA1254301}" type="presParOf" srcId="{B6564101-F6F9-4558-9CF1-8B16B40E95C8}" destId="{172897E6-40ED-46C1-BBC5-75B9A7855B97}" srcOrd="4" destOrd="0" presId="urn:microsoft.com/office/officeart/2018/2/layout/IconVerticalSolidList"/>
    <dgm:cxn modelId="{50EB2366-8A3F-40B7-9317-986A3147D128}" type="presParOf" srcId="{172897E6-40ED-46C1-BBC5-75B9A7855B97}" destId="{3EDB5FF1-C227-4C84-90D0-A9A6C9E5216B}" srcOrd="0" destOrd="0" presId="urn:microsoft.com/office/officeart/2018/2/layout/IconVerticalSolidList"/>
    <dgm:cxn modelId="{6825216E-F7E3-4F74-82E1-D48129570FFD}" type="presParOf" srcId="{172897E6-40ED-46C1-BBC5-75B9A7855B97}" destId="{18DC6875-395D-47AF-8BF7-A6075BE8BF65}" srcOrd="1" destOrd="0" presId="urn:microsoft.com/office/officeart/2018/2/layout/IconVerticalSolidList"/>
    <dgm:cxn modelId="{CB342B29-33F3-4DC8-B9F7-45495850D52A}" type="presParOf" srcId="{172897E6-40ED-46C1-BBC5-75B9A7855B97}" destId="{C29E12A5-4074-492F-99DF-70895415AB9F}" srcOrd="2" destOrd="0" presId="urn:microsoft.com/office/officeart/2018/2/layout/IconVerticalSolidList"/>
    <dgm:cxn modelId="{691DA455-0C8C-4E0B-8C69-B3E70EA8A2EF}" type="presParOf" srcId="{172897E6-40ED-46C1-BBC5-75B9A7855B97}" destId="{DF1F223D-F0E9-4813-8552-4DDC9F49A0BD}" srcOrd="3" destOrd="0" presId="urn:microsoft.com/office/officeart/2018/2/layout/IconVerticalSolidList"/>
    <dgm:cxn modelId="{7C6AEBF2-C15D-4757-889A-B0A908894502}" type="presParOf" srcId="{B6564101-F6F9-4558-9CF1-8B16B40E95C8}" destId="{D16AF194-FAB3-4B27-940F-6F3AB3F46982}" srcOrd="5" destOrd="0" presId="urn:microsoft.com/office/officeart/2018/2/layout/IconVerticalSolidList"/>
    <dgm:cxn modelId="{EA5BD007-A425-4FB1-AAA4-0D0F28EF72D5}" type="presParOf" srcId="{B6564101-F6F9-4558-9CF1-8B16B40E95C8}" destId="{E377E58D-FC0E-4E1C-94BD-A7E4FBBE2367}" srcOrd="6" destOrd="0" presId="urn:microsoft.com/office/officeart/2018/2/layout/IconVerticalSolidList"/>
    <dgm:cxn modelId="{E02BDF12-C68C-4820-883E-BBC97A346CA2}" type="presParOf" srcId="{E377E58D-FC0E-4E1C-94BD-A7E4FBBE2367}" destId="{C749033A-5D47-4835-868C-6336EAFE996A}" srcOrd="0" destOrd="0" presId="urn:microsoft.com/office/officeart/2018/2/layout/IconVerticalSolidList"/>
    <dgm:cxn modelId="{175F4C53-0DE1-41D3-A75F-C01CB623A842}" type="presParOf" srcId="{E377E58D-FC0E-4E1C-94BD-A7E4FBBE2367}" destId="{242818F5-EF8B-4E81-A3F4-1852F55EF50A}" srcOrd="1" destOrd="0" presId="urn:microsoft.com/office/officeart/2018/2/layout/IconVerticalSolidList"/>
    <dgm:cxn modelId="{1522F6BA-79CF-46C1-AD0D-CBAAF7FD65FE}" type="presParOf" srcId="{E377E58D-FC0E-4E1C-94BD-A7E4FBBE2367}" destId="{DAAA9EA4-C43F-442F-868C-A337CCA38C13}" srcOrd="2" destOrd="0" presId="urn:microsoft.com/office/officeart/2018/2/layout/IconVerticalSolidList"/>
    <dgm:cxn modelId="{5CAA13FB-C044-42B5-B756-D4A7A56FF3B2}" type="presParOf" srcId="{E377E58D-FC0E-4E1C-94BD-A7E4FBBE2367}" destId="{32864BB3-9611-499C-A34C-B06C87DD414F}" srcOrd="3" destOrd="0" presId="urn:microsoft.com/office/officeart/2018/2/layout/IconVerticalSolidList"/>
    <dgm:cxn modelId="{981AD263-EF79-45E5-9F98-122C61009D64}" type="presParOf" srcId="{E377E58D-FC0E-4E1C-94BD-A7E4FBBE2367}" destId="{534D25C0-EEDC-4B02-A9FA-A3373703DD04}" srcOrd="4" destOrd="0" presId="urn:microsoft.com/office/officeart/2018/2/layout/IconVerticalSolidList"/>
    <dgm:cxn modelId="{D4588DFC-D3BD-44A2-A68F-0B235EE9A217}" type="presParOf" srcId="{B6564101-F6F9-4558-9CF1-8B16B40E95C8}" destId="{B6D30546-4840-46F4-9ACC-47EEA3358730}" srcOrd="7" destOrd="0" presId="urn:microsoft.com/office/officeart/2018/2/layout/IconVerticalSolidList"/>
    <dgm:cxn modelId="{55767AFA-47AA-43EC-9EB9-A0245E135977}" type="presParOf" srcId="{B6564101-F6F9-4558-9CF1-8B16B40E95C8}" destId="{5288F6BD-BFCC-415F-AB76-31900D6DA680}" srcOrd="8" destOrd="0" presId="urn:microsoft.com/office/officeart/2018/2/layout/IconVerticalSolidList"/>
    <dgm:cxn modelId="{ED593CC3-AA54-4074-BE1B-AE1987100D27}" type="presParOf" srcId="{5288F6BD-BFCC-415F-AB76-31900D6DA680}" destId="{CE1EA342-936E-4A78-890B-72E9C5D9FF46}" srcOrd="0" destOrd="0" presId="urn:microsoft.com/office/officeart/2018/2/layout/IconVerticalSolidList"/>
    <dgm:cxn modelId="{11AA1A07-52E5-4A37-97D9-1DEF791EFC38}" type="presParOf" srcId="{5288F6BD-BFCC-415F-AB76-31900D6DA680}" destId="{BF6771E5-9469-4281-9C07-50FAFA988CE5}" srcOrd="1" destOrd="0" presId="urn:microsoft.com/office/officeart/2018/2/layout/IconVerticalSolidList"/>
    <dgm:cxn modelId="{27D22CD3-123A-4E7D-8B7E-4BCFF9E9B63B}" type="presParOf" srcId="{5288F6BD-BFCC-415F-AB76-31900D6DA680}" destId="{37762ECF-EC3F-47FE-89F4-CB7E523FB990}" srcOrd="2" destOrd="0" presId="urn:microsoft.com/office/officeart/2018/2/layout/IconVerticalSolidList"/>
    <dgm:cxn modelId="{9B6C3F77-C985-4B27-BFEA-1544BBAECF55}" type="presParOf" srcId="{5288F6BD-BFCC-415F-AB76-31900D6DA680}" destId="{A3B24566-9BB2-411D-A69E-4CA4D498449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D108C2-137F-4096-9A9B-F9D8DEE15779}">
      <dsp:nvSpPr>
        <dsp:cNvPr id="0" name=""/>
        <dsp:cNvSpPr/>
      </dsp:nvSpPr>
      <dsp:spPr>
        <a:xfrm>
          <a:off x="0" y="3543"/>
          <a:ext cx="10506456" cy="75472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45C199-ED9A-4682-A075-5E4FC9A40C4B}">
      <dsp:nvSpPr>
        <dsp:cNvPr id="0" name=""/>
        <dsp:cNvSpPr/>
      </dsp:nvSpPr>
      <dsp:spPr>
        <a:xfrm>
          <a:off x="228303" y="173355"/>
          <a:ext cx="415097" cy="4150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228C7E-C9A0-49D1-A756-9DAE90C70B90}">
      <dsp:nvSpPr>
        <dsp:cNvPr id="0" name=""/>
        <dsp:cNvSpPr/>
      </dsp:nvSpPr>
      <dsp:spPr>
        <a:xfrm>
          <a:off x="871704" y="3543"/>
          <a:ext cx="9634751" cy="754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75" tIns="79875" rIns="79875" bIns="7987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600" kern="1200">
              <a:hlinkClick xmlns:r="http://schemas.openxmlformats.org/officeDocument/2006/relationships" r:id="rId3"/>
            </a:rPr>
            <a:t>Web standards </a:t>
          </a:r>
          <a:r>
            <a:rPr lang="en-IE" sz="1600" kern="1200"/>
            <a:t>are the technologies we use to build websites. </a:t>
          </a:r>
          <a:endParaRPr lang="en-US" sz="1600" kern="1200"/>
        </a:p>
      </dsp:txBody>
      <dsp:txXfrm>
        <a:off x="871704" y="3543"/>
        <a:ext cx="9634751" cy="754722"/>
      </dsp:txXfrm>
    </dsp:sp>
    <dsp:sp modelId="{6E0B763B-950C-42F7-A30E-FA8330B8BB96}">
      <dsp:nvSpPr>
        <dsp:cNvPr id="0" name=""/>
        <dsp:cNvSpPr/>
      </dsp:nvSpPr>
      <dsp:spPr>
        <a:xfrm>
          <a:off x="0" y="946946"/>
          <a:ext cx="10506456" cy="75472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A30C9C-D081-4AD6-80D3-8CD0C6B06A53}">
      <dsp:nvSpPr>
        <dsp:cNvPr id="0" name=""/>
        <dsp:cNvSpPr/>
      </dsp:nvSpPr>
      <dsp:spPr>
        <a:xfrm>
          <a:off x="228303" y="1116759"/>
          <a:ext cx="415097" cy="415097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7D514C-D329-4C85-A28C-2F232085C6FE}">
      <dsp:nvSpPr>
        <dsp:cNvPr id="0" name=""/>
        <dsp:cNvSpPr/>
      </dsp:nvSpPr>
      <dsp:spPr>
        <a:xfrm>
          <a:off x="871704" y="946946"/>
          <a:ext cx="9634751" cy="754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75" tIns="79875" rIns="79875" bIns="7987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600" kern="1200"/>
            <a:t>These standards exist as long technical documents called specifications</a:t>
          </a:r>
          <a:endParaRPr lang="en-US" sz="1600" kern="1200"/>
        </a:p>
      </dsp:txBody>
      <dsp:txXfrm>
        <a:off x="871704" y="946946"/>
        <a:ext cx="9634751" cy="754722"/>
      </dsp:txXfrm>
    </dsp:sp>
    <dsp:sp modelId="{3EDB5FF1-C227-4C84-90D0-A9A6C9E5216B}">
      <dsp:nvSpPr>
        <dsp:cNvPr id="0" name=""/>
        <dsp:cNvSpPr/>
      </dsp:nvSpPr>
      <dsp:spPr>
        <a:xfrm>
          <a:off x="0" y="1890350"/>
          <a:ext cx="10506456" cy="75472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DC6875-395D-47AF-8BF7-A6075BE8BF65}">
      <dsp:nvSpPr>
        <dsp:cNvPr id="0" name=""/>
        <dsp:cNvSpPr/>
      </dsp:nvSpPr>
      <dsp:spPr>
        <a:xfrm>
          <a:off x="228303" y="2060163"/>
          <a:ext cx="415097" cy="415097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1F223D-F0E9-4813-8552-4DDC9F49A0BD}">
      <dsp:nvSpPr>
        <dsp:cNvPr id="0" name=""/>
        <dsp:cNvSpPr/>
      </dsp:nvSpPr>
      <dsp:spPr>
        <a:xfrm>
          <a:off x="871704" y="1890350"/>
          <a:ext cx="9634751" cy="754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75" tIns="79875" rIns="79875" bIns="7987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600" kern="1200"/>
            <a:t>Specificatons detail exactly how the technology should work. </a:t>
          </a:r>
          <a:endParaRPr lang="en-US" sz="1600" kern="1200"/>
        </a:p>
      </dsp:txBody>
      <dsp:txXfrm>
        <a:off x="871704" y="1890350"/>
        <a:ext cx="9634751" cy="754722"/>
      </dsp:txXfrm>
    </dsp:sp>
    <dsp:sp modelId="{C749033A-5D47-4835-868C-6336EAFE996A}">
      <dsp:nvSpPr>
        <dsp:cNvPr id="0" name=""/>
        <dsp:cNvSpPr/>
      </dsp:nvSpPr>
      <dsp:spPr>
        <a:xfrm>
          <a:off x="0" y="2833754"/>
          <a:ext cx="10506456" cy="75472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818F5-EF8B-4E81-A3F4-1852F55EF50A}">
      <dsp:nvSpPr>
        <dsp:cNvPr id="0" name=""/>
        <dsp:cNvSpPr/>
      </dsp:nvSpPr>
      <dsp:spPr>
        <a:xfrm>
          <a:off x="228303" y="3003566"/>
          <a:ext cx="415097" cy="415097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864BB3-9611-499C-A34C-B06C87DD414F}">
      <dsp:nvSpPr>
        <dsp:cNvPr id="0" name=""/>
        <dsp:cNvSpPr/>
      </dsp:nvSpPr>
      <dsp:spPr>
        <a:xfrm>
          <a:off x="871704" y="2833754"/>
          <a:ext cx="4727905" cy="754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75" tIns="79875" rIns="79875" bIns="7987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600" kern="1200"/>
            <a:t>These documents are not very useful for learning how to use the technologies they describe </a:t>
          </a:r>
          <a:endParaRPr lang="en-US" sz="1600" kern="1200"/>
        </a:p>
      </dsp:txBody>
      <dsp:txXfrm>
        <a:off x="871704" y="2833754"/>
        <a:ext cx="4727905" cy="754722"/>
      </dsp:txXfrm>
    </dsp:sp>
    <dsp:sp modelId="{534D25C0-EEDC-4B02-A9FA-A3373703DD04}">
      <dsp:nvSpPr>
        <dsp:cNvPr id="0" name=""/>
        <dsp:cNvSpPr/>
      </dsp:nvSpPr>
      <dsp:spPr>
        <a:xfrm>
          <a:off x="5599610" y="2833754"/>
          <a:ext cx="4906845" cy="754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75" tIns="79875" rIns="79875" bIns="79875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200" kern="1200"/>
            <a:t>This is why we have sites like MDN Web Docs </a:t>
          </a:r>
          <a:endParaRPr lang="en-US" sz="1200" kern="1200"/>
        </a:p>
      </dsp:txBody>
      <dsp:txXfrm>
        <a:off x="5599610" y="2833754"/>
        <a:ext cx="4906845" cy="754722"/>
      </dsp:txXfrm>
    </dsp:sp>
    <dsp:sp modelId="{CE1EA342-936E-4A78-890B-72E9C5D9FF46}">
      <dsp:nvSpPr>
        <dsp:cNvPr id="0" name=""/>
        <dsp:cNvSpPr/>
      </dsp:nvSpPr>
      <dsp:spPr>
        <a:xfrm>
          <a:off x="0" y="3777157"/>
          <a:ext cx="10506456" cy="75472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6771E5-9469-4281-9C07-50FAFA988CE5}">
      <dsp:nvSpPr>
        <dsp:cNvPr id="0" name=""/>
        <dsp:cNvSpPr/>
      </dsp:nvSpPr>
      <dsp:spPr>
        <a:xfrm>
          <a:off x="228303" y="3946970"/>
          <a:ext cx="415097" cy="415097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B24566-9BB2-411D-A69E-4CA4D498449C}">
      <dsp:nvSpPr>
        <dsp:cNvPr id="0" name=""/>
        <dsp:cNvSpPr/>
      </dsp:nvSpPr>
      <dsp:spPr>
        <a:xfrm>
          <a:off x="871704" y="3777157"/>
          <a:ext cx="9634751" cy="754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75" tIns="79875" rIns="79875" bIns="7987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600" kern="1200"/>
            <a:t>They are intended to be used by software engineers to implement these technologies (usually in web browsers).</a:t>
          </a:r>
          <a:endParaRPr lang="en-US" sz="1600" kern="1200"/>
        </a:p>
      </dsp:txBody>
      <dsp:txXfrm>
        <a:off x="871704" y="3777157"/>
        <a:ext cx="9634751" cy="7547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1/29/24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8682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872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2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014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4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44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105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52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01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1/29/24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953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30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828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whatwg/html/commit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TML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html.spec.whatwg.org/multipage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selectors-4/" TargetMode="External"/><Relationship Id="rId2" Type="http://schemas.openxmlformats.org/officeDocument/2006/relationships/hyperlink" Target="https://www.w3.org/TR/selectors-3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html.spec.whatwg.org/multipage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7B35FF7D-0226-3ADD-8F8B-91DBBECAD8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24" r="1" b="4190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B62A21-6CD5-42AF-F964-02EF70D4F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IE" sz="4100"/>
              <a:t>Web Standardisation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0A72E1-0970-0F31-0495-FB0343311F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r>
              <a:rPr lang="en-IE" sz="2000"/>
              <a:t>Web Development 1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307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6F8EA-2F92-6D15-AF4E-5B6CBF50D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8CE25-21B7-7F19-9B23-FBED980EF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dirty="0"/>
              <a:t>Web Hypertext Application Technology Working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5BF51-A618-9ADA-E71B-B9A90B573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720" y="2001520"/>
            <a:ext cx="5496560" cy="4775200"/>
          </a:xfrm>
          <a:solidFill>
            <a:schemeClr val="bg1"/>
          </a:solidFill>
        </p:spPr>
        <p:txBody>
          <a:bodyPr>
            <a:normAutofit fontScale="62500" lnSpcReduction="20000"/>
          </a:bodyPr>
          <a:lstStyle/>
          <a:p>
            <a:r>
              <a:rPr lang="en-IE" dirty="0"/>
              <a:t>The HTML Living Standard </a:t>
            </a:r>
          </a:p>
          <a:p>
            <a:pPr lvl="1"/>
            <a:r>
              <a:rPr lang="en-IE" dirty="0"/>
              <a:t>Sometimes informally called HTML5. </a:t>
            </a:r>
          </a:p>
          <a:p>
            <a:pPr lvl="1"/>
            <a:r>
              <a:rPr lang="en-IE" dirty="0"/>
              <a:t>The HTML specification has been a living document without version numbers since 2011.It includes both HTML, the core markup language for the web, and a number of related APIs.</a:t>
            </a:r>
          </a:p>
          <a:p>
            <a:r>
              <a:rPr lang="en-IE" dirty="0"/>
              <a:t>The DOM Standard</a:t>
            </a:r>
          </a:p>
          <a:p>
            <a:pPr lvl="1"/>
            <a:r>
              <a:rPr lang="en-IE" dirty="0"/>
              <a:t>defines how the Document Object Model on the web is supposed to work and replaces W3C DOM level 3. For example, it replaces mutation events with mutation observers.</a:t>
            </a:r>
          </a:p>
          <a:p>
            <a:r>
              <a:rPr lang="en-IE" dirty="0"/>
              <a:t>Fetch Standard </a:t>
            </a:r>
          </a:p>
          <a:p>
            <a:pPr lvl="1"/>
            <a:r>
              <a:rPr lang="en-IE" dirty="0"/>
              <a:t>”Defines requests, responses, and the process that binds them: fetching." </a:t>
            </a:r>
          </a:p>
          <a:p>
            <a:pPr lvl="1"/>
            <a:r>
              <a:rPr lang="en-IE" dirty="0"/>
              <a:t>The fetch standard defines the 'fetch' JavaScript API, and supersedes the HTML5 fetch functionality, CORS and the HTTP Origin header semantics.</a:t>
            </a:r>
          </a:p>
        </p:txBody>
      </p:sp>
      <p:pic>
        <p:nvPicPr>
          <p:cNvPr id="1026" name="Picture 2" descr="The WHATWG logo, a green circle with green question mark centered inside it.">
            <a:extLst>
              <a:ext uri="{FF2B5EF4-FFF2-40B4-BE49-F238E27FC236}">
                <a16:creationId xmlns:a16="http://schemas.microsoft.com/office/drawing/2014/main" id="{E3E4080D-43ED-3DB2-AC3D-E6FC9F7E0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696" y="458216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35E2A5A-1168-FDE6-5B22-199562214348}"/>
              </a:ext>
            </a:extLst>
          </p:cNvPr>
          <p:cNvSpPr txBox="1">
            <a:spLocks/>
          </p:cNvSpPr>
          <p:nvPr/>
        </p:nvSpPr>
        <p:spPr>
          <a:xfrm>
            <a:off x="6199632" y="1960880"/>
            <a:ext cx="5819648" cy="489712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The Encoding Standard </a:t>
            </a:r>
          </a:p>
          <a:p>
            <a:pPr lvl="1"/>
            <a:r>
              <a:rPr lang="en-IE" dirty="0"/>
              <a:t>Defines how character encodings such as Windows-1252 and UTF-8 are handled in web browsers and is intended to replace the IETF encodings registry.</a:t>
            </a:r>
          </a:p>
          <a:p>
            <a:r>
              <a:rPr lang="en-IE" dirty="0"/>
              <a:t>The MIME type sniffing standard </a:t>
            </a:r>
          </a:p>
          <a:p>
            <a:pPr lvl="1"/>
            <a:r>
              <a:rPr lang="en-IE" dirty="0"/>
              <a:t>Defines how MIME types are supposed to be sniffed in web browsers.</a:t>
            </a:r>
          </a:p>
          <a:p>
            <a:r>
              <a:rPr lang="en-IE" dirty="0"/>
              <a:t>The URL standard </a:t>
            </a:r>
          </a:p>
          <a:p>
            <a:pPr lvl="1"/>
            <a:r>
              <a:rPr lang="en-IE" dirty="0"/>
              <a:t>defines how URLs are supposed to be parsed in web browsers.</a:t>
            </a:r>
          </a:p>
          <a:p>
            <a:r>
              <a:rPr lang="en-IE" dirty="0"/>
              <a:t>WEB IDL </a:t>
            </a:r>
          </a:p>
          <a:p>
            <a:pPr lvl="1"/>
            <a:r>
              <a:rPr lang="en-IE" dirty="0"/>
              <a:t>used to describe interfaces that are intended to be implemented in web browsers</a:t>
            </a:r>
          </a:p>
          <a:p>
            <a:r>
              <a:rPr lang="en-IE" dirty="0"/>
              <a:t>The Streams Standard </a:t>
            </a:r>
          </a:p>
          <a:p>
            <a:pPr lvl="1"/>
            <a:r>
              <a:rPr lang="en-IE" dirty="0"/>
              <a:t>Provides APIs for creating, composing, and consuming streams of data. </a:t>
            </a:r>
          </a:p>
        </p:txBody>
      </p:sp>
    </p:spTree>
    <p:extLst>
      <p:ext uri="{BB962C8B-B14F-4D97-AF65-F5344CB8AC3E}">
        <p14:creationId xmlns:p14="http://schemas.microsoft.com/office/powerpoint/2010/main" val="1412665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908BA-72AD-65F1-706D-CC09AE11E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DA840-2ADD-DD48-0DE3-659DD6C23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>
                <a:hlinkClick r:id="rId2"/>
              </a:rPr>
              <a:t>https://github.com/whatwg/html/commits</a:t>
            </a:r>
            <a:r>
              <a:rPr lang="en-IE" dirty="0"/>
              <a:t> </a:t>
            </a:r>
          </a:p>
        </p:txBody>
      </p:sp>
      <p:pic>
        <p:nvPicPr>
          <p:cNvPr id="1026" name="Picture 2" descr="The WHATWG logo, a green circle with green question mark centered inside it.">
            <a:extLst>
              <a:ext uri="{FF2B5EF4-FFF2-40B4-BE49-F238E27FC236}">
                <a16:creationId xmlns:a16="http://schemas.microsoft.com/office/drawing/2014/main" id="{DFA50E14-47B2-5C18-BEA4-0D379B48E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696" y="458216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48F476-EB35-2845-07C3-09D4DE939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8716" y="1902358"/>
            <a:ext cx="8354568" cy="431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70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6A152-DF93-8892-9DFA-D4B6943AD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Standards &amp; Design Progress Together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87C151-5FD6-EACD-E11D-FA05C4353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624" y="1573183"/>
            <a:ext cx="7053072" cy="50845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BD0E09-0640-93EF-BBC9-7D5A780BF471}"/>
              </a:ext>
            </a:extLst>
          </p:cNvPr>
          <p:cNvSpPr txBox="1"/>
          <p:nvPr/>
        </p:nvSpPr>
        <p:spPr>
          <a:xfrm>
            <a:off x="1115568" y="3730750"/>
            <a:ext cx="17708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400" dirty="0"/>
              <a:t>2004</a:t>
            </a:r>
          </a:p>
        </p:txBody>
      </p:sp>
    </p:spTree>
    <p:extLst>
      <p:ext uri="{BB962C8B-B14F-4D97-AF65-F5344CB8AC3E}">
        <p14:creationId xmlns:p14="http://schemas.microsoft.com/office/powerpoint/2010/main" val="3622342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29638-BD6A-024A-0F67-F1974C92D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3A358-3735-AFD6-A8B4-F8B969538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Standards &amp; Design Progress Together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F6A10F-D910-103E-81B0-C4C02196E226}"/>
              </a:ext>
            </a:extLst>
          </p:cNvPr>
          <p:cNvSpPr txBox="1"/>
          <p:nvPr/>
        </p:nvSpPr>
        <p:spPr>
          <a:xfrm>
            <a:off x="1115568" y="3730750"/>
            <a:ext cx="17708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400" dirty="0"/>
              <a:t>2009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4F07D2-210C-A7E4-4064-B8B406478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991" y="1545336"/>
            <a:ext cx="6299793" cy="484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6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14BE4-A5FE-3045-3A0C-A3B3E411D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DD12-4F26-440C-4F2D-1A6EFD6F8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Standards &amp; Design Progress Together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7B48D9-0ED4-C3BF-CFBE-5F7127FAD7A1}"/>
              </a:ext>
            </a:extLst>
          </p:cNvPr>
          <p:cNvSpPr txBox="1"/>
          <p:nvPr/>
        </p:nvSpPr>
        <p:spPr>
          <a:xfrm>
            <a:off x="1115568" y="3730750"/>
            <a:ext cx="17708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400" dirty="0"/>
              <a:t>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21FCAD-4F87-EB38-5DFA-6B2B32BA4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296" y="2099321"/>
            <a:ext cx="7772400" cy="403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273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22C59-8E4C-04A0-6F3F-AC03498B5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24BF7-ABA7-AD79-0664-306FBD6A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Standards &amp; Design Progress Together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CABBB-8C6F-21D1-9D40-35750DAF833D}"/>
              </a:ext>
            </a:extLst>
          </p:cNvPr>
          <p:cNvSpPr txBox="1"/>
          <p:nvPr/>
        </p:nvSpPr>
        <p:spPr>
          <a:xfrm>
            <a:off x="1115568" y="3730750"/>
            <a:ext cx="17708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400" dirty="0"/>
              <a:t>2024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1CAEEC-CD22-E146-364E-84126F6AF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418" y="1970578"/>
            <a:ext cx="7337278" cy="439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970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0945E9-0E52-D16B-8F9D-4C82E0261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660" y="0"/>
            <a:ext cx="10012680" cy="669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06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oosball football players">
            <a:extLst>
              <a:ext uri="{FF2B5EF4-FFF2-40B4-BE49-F238E27FC236}">
                <a16:creationId xmlns:a16="http://schemas.microsoft.com/office/drawing/2014/main" id="{EC8B7F20-FABC-EE56-4CD4-74E628779D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54" b="986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40000"/>
                </a:schemeClr>
              </a:gs>
              <a:gs pos="100000">
                <a:schemeClr val="tx1">
                  <a:alpha val="8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98F391-8E50-B7A3-56F9-30DA09EA1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4727173"/>
            <a:ext cx="7985759" cy="8688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The other players….</a:t>
            </a:r>
          </a:p>
        </p:txBody>
      </p:sp>
    </p:spTree>
    <p:extLst>
      <p:ext uri="{BB962C8B-B14F-4D97-AF65-F5344CB8AC3E}">
        <p14:creationId xmlns:p14="http://schemas.microsoft.com/office/powerpoint/2010/main" val="3477055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6" name="Rectangle 3085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87" name="Rectangle 3086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417FED-A741-0A99-42FE-8912EEF7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en-IE" sz="3200"/>
              <a:t>World Wide Web Consortium</a:t>
            </a:r>
          </a:p>
        </p:txBody>
      </p:sp>
      <p:sp>
        <p:nvSpPr>
          <p:cNvPr id="3088" name="Rectangle 3087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97CCE-22FD-53D7-AE7D-043EB8669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5993892" cy="35602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E" sz="1800"/>
              <a:t>The World Wide Web Consortium (W3C) is the main international standards organization for the World Wide Web. </a:t>
            </a:r>
          </a:p>
          <a:p>
            <a:pPr>
              <a:lnSpc>
                <a:spcPct val="100000"/>
              </a:lnSpc>
            </a:pPr>
            <a:r>
              <a:rPr lang="en-IE" sz="1800"/>
              <a:t>Founded in 1994 and led by Tim Berners-Lee, the consortium is made up of member organizations that maintain full-time staff working together in the development of standards for the World Wide Web. </a:t>
            </a:r>
          </a:p>
          <a:p>
            <a:pPr>
              <a:lnSpc>
                <a:spcPct val="100000"/>
              </a:lnSpc>
            </a:pPr>
            <a:r>
              <a:rPr lang="en-IE" sz="1800"/>
              <a:t>As of 5 March 2023, W3C had 462 members. </a:t>
            </a:r>
          </a:p>
          <a:p>
            <a:pPr>
              <a:lnSpc>
                <a:spcPct val="100000"/>
              </a:lnSpc>
            </a:pPr>
            <a:r>
              <a:rPr lang="en-IE" sz="1800"/>
              <a:t>W3C also engages in education and outreach, develops software and serves as an open forum for discussion about the Web.</a:t>
            </a:r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577754A6-BA6B-A2C0-8E9D-E56E1C7FD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79814" y="1985505"/>
            <a:ext cx="4097657" cy="278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657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21360E-8DD8-B4EB-CC45-0F373DD40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6" name="Rectangle 3085">
            <a:extLst>
              <a:ext uri="{FF2B5EF4-FFF2-40B4-BE49-F238E27FC236}">
                <a16:creationId xmlns:a16="http://schemas.microsoft.com/office/drawing/2014/main" id="{83F35AFC-526F-597E-7879-3E2039C9F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87" name="Rectangle 3086">
            <a:extLst>
              <a:ext uri="{FF2B5EF4-FFF2-40B4-BE49-F238E27FC236}">
                <a16:creationId xmlns:a16="http://schemas.microsoft.com/office/drawing/2014/main" id="{8617999D-79D2-E2BA-C1B6-FC15712FA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C9010-3B1B-3D5B-9F47-9CCD2E8F2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6128514" cy="1106424"/>
          </a:xfrm>
        </p:spPr>
        <p:txBody>
          <a:bodyPr>
            <a:normAutofit/>
          </a:bodyPr>
          <a:lstStyle/>
          <a:p>
            <a:r>
              <a:rPr lang="en-IE" sz="3200" dirty="0"/>
              <a:t>Internet Engineering Task Force</a:t>
            </a:r>
          </a:p>
        </p:txBody>
      </p:sp>
      <p:sp>
        <p:nvSpPr>
          <p:cNvPr id="3088" name="Rectangle 3087">
            <a:extLst>
              <a:ext uri="{FF2B5EF4-FFF2-40B4-BE49-F238E27FC236}">
                <a16:creationId xmlns:a16="http://schemas.microsoft.com/office/drawing/2014/main" id="{770CE5DE-E8EC-B151-F412-98EA91F08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CBAA2BBA-6BAD-7AEC-3038-840A3ACBD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B4FCB-6488-898B-FF05-FA3E15846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5993892" cy="356025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IE" sz="1800" dirty="0"/>
              <a:t>The Internet Engineering Task Force (IETF) is a standards organization for the Internet and is responsible for the technical standards that make up the Internet protocol suite (TCP/IP). </a:t>
            </a:r>
          </a:p>
          <a:p>
            <a:pPr>
              <a:lnSpc>
                <a:spcPct val="100000"/>
              </a:lnSpc>
            </a:pPr>
            <a:r>
              <a:rPr lang="en-IE" sz="1800" dirty="0"/>
              <a:t>It has no formal membership roster or requirements and all its participants are volunteers. </a:t>
            </a:r>
          </a:p>
          <a:p>
            <a:pPr>
              <a:lnSpc>
                <a:spcPct val="100000"/>
              </a:lnSpc>
            </a:pPr>
            <a:r>
              <a:rPr lang="en-IE" sz="1800" dirty="0"/>
              <a:t>Their work is usually funded by employers or other sponsors.</a:t>
            </a:r>
          </a:p>
          <a:p>
            <a:pPr>
              <a:lnSpc>
                <a:spcPct val="100000"/>
              </a:lnSpc>
            </a:pPr>
            <a:r>
              <a:rPr lang="en-IE" sz="1800" dirty="0"/>
              <a:t>The IETF was initially supported by the federal government of the United States but since 1993 has operated under the auspices of the Internet Society, a non-profit organization with local chapters around the world.</a:t>
            </a:r>
          </a:p>
        </p:txBody>
      </p:sp>
      <p:pic>
        <p:nvPicPr>
          <p:cNvPr id="5122" name="Picture 2" descr="IETF logo">
            <a:extLst>
              <a:ext uri="{FF2B5EF4-FFF2-40B4-BE49-F238E27FC236}">
                <a16:creationId xmlns:a16="http://schemas.microsoft.com/office/drawing/2014/main" id="{987A652B-D29A-1161-E5BB-6FB1D0A07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719" y="2085043"/>
            <a:ext cx="4312598" cy="246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381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295E-780E-BB97-2D9B-5737541E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IE"/>
              <a:t>Web Standarisation?</a:t>
            </a:r>
            <a:endParaRPr lang="en-I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60CE175-80E8-523D-B168-36CEF89B3F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9862989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4786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C5F9E-7BB6-7178-576E-57529EF9A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HTML Timeline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43AB2B-51BD-7EB3-FBE3-7F6F2B0FE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819" y="2620580"/>
            <a:ext cx="8988361" cy="339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08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89451-2F1F-7860-118E-206A55D35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907C3-3E7A-3DAB-0BD1-A57A2FA16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HTML Timeline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4B69A-65F1-F8D4-75E7-E6257000A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840" y="2198776"/>
            <a:ext cx="9015476" cy="417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2269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F69B3-B8AE-EFA1-CC54-5E7F42F1E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DA6EC-C193-3889-5378-8C5F408DB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HTML Timeline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8CAFD8-09B1-79F9-5700-10A579847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550" y="2424685"/>
            <a:ext cx="6438900" cy="2705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B77047-0F0E-235C-7FDA-9BC66B056950}"/>
              </a:ext>
            </a:extLst>
          </p:cNvPr>
          <p:cNvSpPr txBox="1"/>
          <p:nvPr/>
        </p:nvSpPr>
        <p:spPr>
          <a:xfrm>
            <a:off x="4094480" y="5826254"/>
            <a:ext cx="4003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hlinkClick r:id="rId3"/>
              </a:rPr>
              <a:t>https://en.wikipedia.org/wiki/HTML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9318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3E43A-2695-7770-61CC-DFBB7A4AD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When will there be a HTML6?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341D2-9EC3-EB6C-AF0A-79A32D866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HTML5 was Retired on 27 March 2018 </a:t>
            </a:r>
          </a:p>
          <a:p>
            <a:r>
              <a:rPr lang="en-IE" dirty="0"/>
              <a:t>Additionally, the retirement included HTML 4.0, HTML 4.01, XHTML 1.0, and XHTML 1.1. </a:t>
            </a:r>
          </a:p>
          <a:p>
            <a:r>
              <a:rPr lang="en-IE" dirty="0"/>
              <a:t>HTML 5.1, HTML 5.2 and HTML 5.3 were all retired on 28 January 2021, in favour of the </a:t>
            </a:r>
            <a:r>
              <a:rPr lang="en-IE" b="1" dirty="0"/>
              <a:t>HTML living standard</a:t>
            </a:r>
            <a:r>
              <a:rPr lang="en-IE" dirty="0"/>
              <a:t>.</a:t>
            </a:r>
          </a:p>
          <a:p>
            <a:r>
              <a:rPr lang="en-IE" dirty="0">
                <a:hlinkClick r:id="rId2"/>
              </a:rPr>
              <a:t>https://html.spec.whatwg.org/multipage/</a:t>
            </a:r>
            <a:r>
              <a:rPr lang="en-IE" dirty="0"/>
              <a:t>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142764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925F4-E3E8-7F0D-2D5F-DB9BAD213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5D952A2-8E00-56B0-8622-BAD9188B77A8}"/>
              </a:ext>
            </a:extLst>
          </p:cNvPr>
          <p:cNvSpPr txBox="1"/>
          <p:nvPr/>
        </p:nvSpPr>
        <p:spPr>
          <a:xfrm>
            <a:off x="3048674" y="3095720"/>
            <a:ext cx="60973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IE"/>
            </a:br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6D3C4B-3214-ABD6-ECF1-1B3AC57C1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235" y="224344"/>
            <a:ext cx="9525000" cy="611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7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CC13A-6572-28A0-EF01-44BA88E9A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CSS 3 &amp; 4?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2AD87-B0D0-0E64-8814-415199BBF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E" dirty="0"/>
              <a:t>CSS 3 is divided into several separate documents called "modules". </a:t>
            </a:r>
          </a:p>
          <a:p>
            <a:r>
              <a:rPr lang="en-IE" dirty="0"/>
              <a:t>Each module adds new capabilities or extends features defined in CSS 2, preserving backward compatibility. </a:t>
            </a:r>
          </a:p>
          <a:p>
            <a:r>
              <a:rPr lang="en-IE" dirty="0"/>
              <a:t>Work on CSS level 3 started around the time of publication of the original CSS 2 recommendation. </a:t>
            </a:r>
          </a:p>
          <a:p>
            <a:r>
              <a:rPr lang="en-IE" dirty="0"/>
              <a:t>The earliest CSS 3 drafts were published in June 1999.</a:t>
            </a:r>
          </a:p>
          <a:p>
            <a:r>
              <a:rPr lang="en-IE" dirty="0"/>
              <a:t>Due to the modularization, different modules have different stability and statuses</a:t>
            </a:r>
          </a:p>
          <a:p>
            <a:r>
              <a:rPr lang="en-IE" dirty="0"/>
              <a:t>There is no single, integrated CSS4 specification, because the specification has been split into many separate modules which level independently.</a:t>
            </a:r>
          </a:p>
        </p:txBody>
      </p:sp>
    </p:spTree>
    <p:extLst>
      <p:ext uri="{BB962C8B-B14F-4D97-AF65-F5344CB8AC3E}">
        <p14:creationId xmlns:p14="http://schemas.microsoft.com/office/powerpoint/2010/main" val="250996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ECE31-843D-6A8D-1EF9-71B984AB5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CSS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1D2D4F-FEB3-6CF2-5D34-78E7CB9B1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28216"/>
            <a:ext cx="7772400" cy="461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04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9AE6A-D14E-CC32-DF75-CFCA26440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Selectors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F2BCB-B31D-A9BA-BDB9-971042D7C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Selectors Level 3</a:t>
            </a:r>
          </a:p>
          <a:p>
            <a:pPr lvl="1"/>
            <a:r>
              <a:rPr lang="en-IE" dirty="0">
                <a:hlinkClick r:id="rId2"/>
              </a:rPr>
              <a:t>https://www.w3.org/TR/selectors-3/</a:t>
            </a:r>
            <a:r>
              <a:rPr lang="en-IE" dirty="0"/>
              <a:t> </a:t>
            </a:r>
          </a:p>
          <a:p>
            <a:r>
              <a:rPr lang="en-IE" dirty="0"/>
              <a:t>Selectors Level 4</a:t>
            </a:r>
          </a:p>
          <a:p>
            <a:pPr lvl="1"/>
            <a:r>
              <a:rPr lang="en-IE" dirty="0">
                <a:hlinkClick r:id="rId3"/>
              </a:rPr>
              <a:t>https://www.w3.org/TR/selectors-4/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211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858A58-8B61-0CB2-8A9D-9D4371412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617" y="573872"/>
            <a:ext cx="9236765" cy="571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92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3B2BA-0138-C460-4E41-02F5C4FD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ECMA and JavaScript?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F6DA2-3B7E-4933-7FB9-ACEB871B7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dirty="0"/>
              <a:t>ECMA?</a:t>
            </a:r>
          </a:p>
          <a:p>
            <a:pPr lvl="1"/>
            <a:r>
              <a:rPr lang="en-IE" dirty="0"/>
              <a:t>European Computer Manufacturers Association</a:t>
            </a:r>
          </a:p>
          <a:p>
            <a:r>
              <a:rPr lang="en-IE" dirty="0"/>
              <a:t>JavaScript</a:t>
            </a:r>
          </a:p>
          <a:p>
            <a:pPr lvl="1"/>
            <a:r>
              <a:rPr lang="en-IE" dirty="0"/>
              <a:t>ECMAScript is a standard for scripting languages, including JavaScript, JScript, and ActionScript. It is best known as a JavaScript standard intended to ensure the interoperability of web pages across different web browsers. It is standardized by </a:t>
            </a:r>
            <a:r>
              <a:rPr lang="en-IE" dirty="0" err="1"/>
              <a:t>Ecma</a:t>
            </a:r>
            <a:r>
              <a:rPr lang="en-IE" dirty="0"/>
              <a:t> International in the document ECMA-262.</a:t>
            </a:r>
          </a:p>
        </p:txBody>
      </p:sp>
    </p:spTree>
    <p:extLst>
      <p:ext uri="{BB962C8B-B14F-4D97-AF65-F5344CB8AC3E}">
        <p14:creationId xmlns:p14="http://schemas.microsoft.com/office/powerpoint/2010/main" val="2666797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0AB79-D784-81A8-5308-00617A6DA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HTML Living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D5240-7AEA-B472-F7B7-CF1B1C5F0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For example, the </a:t>
            </a:r>
            <a:r>
              <a:rPr lang="en-IE" b="1" dirty="0"/>
              <a:t>HTML Living Standard </a:t>
            </a:r>
            <a:r>
              <a:rPr lang="en-IE" dirty="0"/>
              <a:t>describes exactly how HTML (all the HTML elements, and their associated APIs, and other surrounding technologies) should be implemented.</a:t>
            </a:r>
          </a:p>
          <a:p>
            <a:r>
              <a:rPr lang="en-IE" dirty="0">
                <a:hlinkClick r:id="rId2"/>
              </a:rPr>
              <a:t>https://html.spec.whatwg.org/multipage/</a:t>
            </a:r>
            <a:r>
              <a:rPr lang="en-IE" dirty="0"/>
              <a:t>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231603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26908CC-6AC4-4222-8250-B90B6072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F606D8-696E-4B76-BB10-43672AA14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751" y="302429"/>
            <a:ext cx="11550506" cy="605392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050E00-861F-05B9-04B7-4582C54A0C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572"/>
          <a:stretch/>
        </p:blipFill>
        <p:spPr>
          <a:xfrm>
            <a:off x="352751" y="302429"/>
            <a:ext cx="11550506" cy="60539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ABF1881-5AFD-48F9-979A-19EE2FE30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608" y="2735029"/>
            <a:ext cx="148286" cy="1188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6722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9E6EFEE-6516-482C-B143-F97F9BF89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F0D2C0-CD0C-470C-8851-D8B2CC417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748766" y="3248002"/>
            <a:ext cx="5688917" cy="1913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BCA2FE-2BEB-C8C6-1374-38D12F713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623" y="0"/>
            <a:ext cx="67367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632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nterior of dark warehouse">
            <a:extLst>
              <a:ext uri="{FF2B5EF4-FFF2-40B4-BE49-F238E27FC236}">
                <a16:creationId xmlns:a16="http://schemas.microsoft.com/office/drawing/2014/main" id="{8633AB13-5156-3939-FA46-DC88575DDB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59F288-5A99-87BA-2A67-CDC02285B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Who owns this standard?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304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58EFB-2631-4174-68B4-FBA2B65CD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dirty="0"/>
              <a:t>Web Hypertext Application Technology Working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EEA03-723D-D527-48DB-8DF5B1771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WHATWG (WHAT-W-G) is a community of people interested in evolving HTML and related technologies. </a:t>
            </a:r>
          </a:p>
          <a:p>
            <a:r>
              <a:rPr lang="en-IE" dirty="0"/>
              <a:t>Founded by individuals from Apple Inc., the Mozilla Foundation and Opera Software, leading Web browser vendors in 2004.</a:t>
            </a:r>
          </a:p>
        </p:txBody>
      </p:sp>
      <p:pic>
        <p:nvPicPr>
          <p:cNvPr id="1026" name="Picture 2" descr="The WHATWG logo, a green circle with green question mark centered inside it.">
            <a:extLst>
              <a:ext uri="{FF2B5EF4-FFF2-40B4-BE49-F238E27FC236}">
                <a16:creationId xmlns:a16="http://schemas.microsoft.com/office/drawing/2014/main" id="{AF95977E-A450-CC32-76C1-8BFC67425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696" y="458216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431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D64FC-D994-F1B5-5ECD-DE2140121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63325-D25D-D782-5B2B-DC95BFDAA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dirty="0"/>
              <a:t>Web Hypertext Application Technology Working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114E7-BCCC-E316-3474-977DD1CE3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E" dirty="0"/>
              <a:t>WHATWG is responsible for maintaining multiple web-related technical standards, including the specifications for the </a:t>
            </a:r>
            <a:r>
              <a:rPr lang="en-IE" dirty="0" err="1"/>
              <a:t>HyperText</a:t>
            </a:r>
            <a:r>
              <a:rPr lang="en-IE" dirty="0"/>
              <a:t> Markup Language (HTML) and the Document Object Model (DOM). </a:t>
            </a:r>
          </a:p>
          <a:p>
            <a:r>
              <a:rPr lang="en-IE" dirty="0"/>
              <a:t>The central organizational membership and control of WHATWG – its "Steering Group" – consists of Apple, Mozilla, Google, and Microsoft. </a:t>
            </a:r>
          </a:p>
          <a:p>
            <a:r>
              <a:rPr lang="en-IE" dirty="0"/>
              <a:t>WHATWG community members work with the editor of the specifications to ensure correct implementation.</a:t>
            </a:r>
          </a:p>
        </p:txBody>
      </p:sp>
      <p:pic>
        <p:nvPicPr>
          <p:cNvPr id="1026" name="Picture 2" descr="The WHATWG logo, a green circle with green question mark centered inside it.">
            <a:extLst>
              <a:ext uri="{FF2B5EF4-FFF2-40B4-BE49-F238E27FC236}">
                <a16:creationId xmlns:a16="http://schemas.microsoft.com/office/drawing/2014/main" id="{480E9E07-8A5A-802B-0D00-5990DC73E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696" y="458216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097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1D42D-2129-0604-5BBD-CDDC190F6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0383F-5E53-ED0A-95B2-F86E262D4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dirty="0"/>
              <a:t>Web Hypertext Application Technology Working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113E8-7F19-D8C4-FC90-0746083F4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dirty="0"/>
              <a:t>The WHATWG was formed in response to the slow development of World Wide Web Consortium (W3C) Web standards and W3C's decision to abandon HTML in favour of XML-based technologies (XHTML)</a:t>
            </a:r>
          </a:p>
          <a:p>
            <a:r>
              <a:rPr lang="en-IE" dirty="0"/>
              <a:t>On 28 May 2019, the W3C announced that WHATWG would be the sole publisher of the HTML and DOM standards</a:t>
            </a:r>
          </a:p>
        </p:txBody>
      </p:sp>
      <p:pic>
        <p:nvPicPr>
          <p:cNvPr id="1026" name="Picture 2" descr="The WHATWG logo, a green circle with green question mark centered inside it.">
            <a:extLst>
              <a:ext uri="{FF2B5EF4-FFF2-40B4-BE49-F238E27FC236}">
                <a16:creationId xmlns:a16="http://schemas.microsoft.com/office/drawing/2014/main" id="{4EF70AC3-2A32-2322-E195-7358B7682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696" y="458216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474703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30271B"/>
      </a:dk2>
      <a:lt2>
        <a:srgbClr val="F1F0F3"/>
      </a:lt2>
      <a:accent1>
        <a:srgbClr val="89AD44"/>
      </a:accent1>
      <a:accent2>
        <a:srgbClr val="ACA339"/>
      </a:accent2>
      <a:accent3>
        <a:srgbClr val="C3894D"/>
      </a:accent3>
      <a:accent4>
        <a:srgbClr val="B1463B"/>
      </a:accent4>
      <a:accent5>
        <a:srgbClr val="C34D73"/>
      </a:accent5>
      <a:accent6>
        <a:srgbClr val="B13B93"/>
      </a:accent6>
      <a:hlink>
        <a:srgbClr val="C2485B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1035</Words>
  <Application>Microsoft Macintosh PowerPoint</Application>
  <PresentationFormat>Widescreen</PresentationFormat>
  <Paragraphs>90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Avenir Next LT Pro</vt:lpstr>
      <vt:lpstr>Calibri</vt:lpstr>
      <vt:lpstr>AccentBoxVTI</vt:lpstr>
      <vt:lpstr>Web Standardisation</vt:lpstr>
      <vt:lpstr>Web Standarisation?</vt:lpstr>
      <vt:lpstr>HTML Living Standard</vt:lpstr>
      <vt:lpstr>PowerPoint Presentation</vt:lpstr>
      <vt:lpstr>PowerPoint Presentation</vt:lpstr>
      <vt:lpstr>Who owns this standard?</vt:lpstr>
      <vt:lpstr>Web Hypertext Application Technology Working Group</vt:lpstr>
      <vt:lpstr>Web Hypertext Application Technology Working Group</vt:lpstr>
      <vt:lpstr>Web Hypertext Application Technology Working Group</vt:lpstr>
      <vt:lpstr>Web Hypertext Application Technology Working Group</vt:lpstr>
      <vt:lpstr>https://github.com/whatwg/html/commits </vt:lpstr>
      <vt:lpstr>Standards &amp; Design Progress Together</vt:lpstr>
      <vt:lpstr>Standards &amp; Design Progress Together</vt:lpstr>
      <vt:lpstr>Standards &amp; Design Progress Together</vt:lpstr>
      <vt:lpstr>Standards &amp; Design Progress Together</vt:lpstr>
      <vt:lpstr>PowerPoint Presentation</vt:lpstr>
      <vt:lpstr>The other players….</vt:lpstr>
      <vt:lpstr>World Wide Web Consortium</vt:lpstr>
      <vt:lpstr>Internet Engineering Task Force</vt:lpstr>
      <vt:lpstr>HTML Timeline</vt:lpstr>
      <vt:lpstr>HTML Timeline</vt:lpstr>
      <vt:lpstr>HTML Timeline</vt:lpstr>
      <vt:lpstr>When will there be a HTML6?</vt:lpstr>
      <vt:lpstr>PowerPoint Presentation</vt:lpstr>
      <vt:lpstr>CSS 3 &amp; 4?</vt:lpstr>
      <vt:lpstr>CSS 3</vt:lpstr>
      <vt:lpstr>Selectors</vt:lpstr>
      <vt:lpstr>PowerPoint Presentation</vt:lpstr>
      <vt:lpstr>ECMA and JavaScript?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Standardisation</dc:title>
  <dc:creator>John Rellis</dc:creator>
  <cp:lastModifiedBy>John Rellis</cp:lastModifiedBy>
  <cp:revision>3</cp:revision>
  <dcterms:created xsi:type="dcterms:W3CDTF">2024-01-26T12:22:24Z</dcterms:created>
  <dcterms:modified xsi:type="dcterms:W3CDTF">2024-01-29T15:47:35Z</dcterms:modified>
</cp:coreProperties>
</file>